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1" r:id="rId35"/>
    <p:sldId id="292" r:id="rId36"/>
    <p:sldId id="293" r:id="rId37"/>
    <p:sldId id="294" r:id="rId38"/>
    <p:sldId id="296" r:id="rId39"/>
    <p:sldId id="297" r:id="rId40"/>
    <p:sldId id="298" r:id="rId41"/>
    <p:sldId id="299" r:id="rId42"/>
    <p:sldId id="300" r:id="rId43"/>
    <p:sldId id="307" r:id="rId44"/>
    <p:sldId id="308" r:id="rId45"/>
    <p:sldId id="303" r:id="rId46"/>
    <p:sldId id="304" r:id="rId47"/>
    <p:sldId id="305" r:id="rId48"/>
    <p:sldId id="306" r:id="rId49"/>
    <p:sldId id="302" r:id="rId50"/>
    <p:sldId id="301" r:id="rId5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A54E306-8E50-4928-8FEF-731D886589BB}" type="datetimeFigureOut">
              <a:rPr lang="es-MX" smtClean="0"/>
              <a:pPr/>
              <a:t>27/05/2012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E6AE117-02B1-45DF-8E76-AD2CF7CDD1F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E306-8E50-4928-8FEF-731D886589BB}" type="datetimeFigureOut">
              <a:rPr lang="es-MX" smtClean="0"/>
              <a:pPr/>
              <a:t>27/05/2012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AE117-02B1-45DF-8E76-AD2CF7CDD1F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E306-8E50-4928-8FEF-731D886589BB}" type="datetimeFigureOut">
              <a:rPr lang="es-MX" smtClean="0"/>
              <a:pPr/>
              <a:t>27/05/2012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AE117-02B1-45DF-8E76-AD2CF7CDD1F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E306-8E50-4928-8FEF-731D886589BB}" type="datetimeFigureOut">
              <a:rPr lang="es-MX" smtClean="0"/>
              <a:pPr/>
              <a:t>27/05/2012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AE117-02B1-45DF-8E76-AD2CF7CDD1F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A54E306-8E50-4928-8FEF-731D886589BB}" type="datetimeFigureOut">
              <a:rPr lang="es-MX" smtClean="0"/>
              <a:pPr/>
              <a:t>27/05/2012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6AE117-02B1-45DF-8E76-AD2CF7CDD1F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E306-8E50-4928-8FEF-731D886589BB}" type="datetimeFigureOut">
              <a:rPr lang="es-MX" smtClean="0"/>
              <a:pPr/>
              <a:t>27/05/2012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AE117-02B1-45DF-8E76-AD2CF7CDD1F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E306-8E50-4928-8FEF-731D886589BB}" type="datetimeFigureOut">
              <a:rPr lang="es-MX" smtClean="0"/>
              <a:pPr/>
              <a:t>27/05/2012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AE117-02B1-45DF-8E76-AD2CF7CDD1F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E306-8E50-4928-8FEF-731D886589BB}" type="datetimeFigureOut">
              <a:rPr lang="es-MX" smtClean="0"/>
              <a:pPr/>
              <a:t>27/05/2012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AE117-02B1-45DF-8E76-AD2CF7CDD1F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E306-8E50-4928-8FEF-731D886589BB}" type="datetimeFigureOut">
              <a:rPr lang="es-MX" smtClean="0"/>
              <a:pPr/>
              <a:t>27/05/2012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AE117-02B1-45DF-8E76-AD2CF7CDD1F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E306-8E50-4928-8FEF-731D886589BB}" type="datetimeFigureOut">
              <a:rPr lang="es-MX" smtClean="0"/>
              <a:pPr/>
              <a:t>27/05/2012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AE117-02B1-45DF-8E76-AD2CF7CDD1F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E306-8E50-4928-8FEF-731D886589BB}" type="datetimeFigureOut">
              <a:rPr lang="es-MX" smtClean="0"/>
              <a:pPr/>
              <a:t>27/05/2012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AE117-02B1-45DF-8E76-AD2CF7CDD1F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A54E306-8E50-4928-8FEF-731D886589BB}" type="datetimeFigureOut">
              <a:rPr lang="es-MX" smtClean="0"/>
              <a:pPr/>
              <a:t>27/05/2012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6AE117-02B1-45DF-8E76-AD2CF7CDD1F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es.scribd.com/doc/61857452/12/TECNOLOGIA-OLAP-VS-TECNOLOGIA-OLTP" TargetMode="External"/><Relationship Id="rId7" Type="http://schemas.openxmlformats.org/officeDocument/2006/relationships/hyperlink" Target="http://www.microsoft.com/sqlserver/en/us/solutions-technologies/business-intelligence/SQL-Server-2012-analysis-services.aspx" TargetMode="External"/><Relationship Id="rId2" Type="http://schemas.openxmlformats.org/officeDocument/2006/relationships/hyperlink" Target="http://personales.unican.es/zorrillm/Miner%C3%ADa%20de%20Datos/Uso%20de%20Microsoft%20Analysis%20Services%202008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amby.net/2012/05/09/primeros-pasos-modelo-tabular-ssas-sql-server-2012/" TargetMode="External"/><Relationship Id="rId5" Type="http://schemas.openxmlformats.org/officeDocument/2006/relationships/hyperlink" Target="http://www.syntax.es/blogBI/archive/2009/08/27/novedades-en-analysis-services-2008.aspx" TargetMode="External"/><Relationship Id="rId4" Type="http://schemas.openxmlformats.org/officeDocument/2006/relationships/hyperlink" Target="http://www.accelebrate.com/sql_training/ssas_2008_tutorial.ht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lternativas-cubos-mol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7200800" cy="494573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>
                <a:latin typeface="Elephant" pitchFamily="18" charset="0"/>
              </a:rPr>
              <a:t>Microsoft SQL Server </a:t>
            </a:r>
            <a:br>
              <a:rPr lang="es-ES_tradnl" b="1" dirty="0" smtClean="0">
                <a:latin typeface="Elephant" pitchFamily="18" charset="0"/>
              </a:rPr>
            </a:br>
            <a:r>
              <a:rPr lang="es-ES_tradnl" b="1" dirty="0" err="1" smtClean="0">
                <a:latin typeface="Elephant" pitchFamily="18" charset="0"/>
              </a:rPr>
              <a:t>Analysis</a:t>
            </a:r>
            <a:r>
              <a:rPr lang="es-ES_tradnl" b="1" dirty="0" smtClean="0">
                <a:latin typeface="Elephant" pitchFamily="18" charset="0"/>
              </a:rPr>
              <a:t> </a:t>
            </a:r>
            <a:r>
              <a:rPr lang="es-ES_tradnl" b="1" dirty="0" err="1" smtClean="0">
                <a:latin typeface="Elephant" pitchFamily="18" charset="0"/>
              </a:rPr>
              <a:t>Services</a:t>
            </a:r>
            <a:r>
              <a:rPr lang="es-ES_tradnl" b="1" dirty="0" smtClean="0">
                <a:latin typeface="Elephant" pitchFamily="18" charset="0"/>
              </a:rPr>
              <a:t> 2008</a:t>
            </a:r>
            <a:endParaRPr lang="es-MX" b="1" dirty="0">
              <a:latin typeface="Elephant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309320"/>
            <a:ext cx="27051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cursos_curso-microsoft-sql-server-2008-r2-analysis-servic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332656"/>
            <a:ext cx="1276350" cy="79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Pasos para crear un Cubo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4946104"/>
          </a:xfrm>
        </p:spPr>
        <p:txBody>
          <a:bodyPr>
            <a:normAutofit/>
          </a:bodyPr>
          <a:lstStyle/>
          <a:p>
            <a:pPr lvl="0"/>
            <a:r>
              <a:rPr lang="es-MX" dirty="0" smtClean="0"/>
              <a:t>Ejemplo está basado sobre la base de datos </a:t>
            </a:r>
            <a:r>
              <a:rPr lang="es-MX" b="1" dirty="0" smtClean="0"/>
              <a:t>AdventureWorksDW2008R2. </a:t>
            </a:r>
            <a:endParaRPr lang="es-MX" dirty="0" smtClean="0"/>
          </a:p>
          <a:p>
            <a:pPr lvl="0"/>
            <a:r>
              <a:rPr lang="es-MX" dirty="0" smtClean="0"/>
              <a:t>Abrir la herramienta SQL Server Business </a:t>
            </a:r>
            <a:r>
              <a:rPr lang="es-MX" dirty="0" err="1" smtClean="0"/>
              <a:t>Intelligence</a:t>
            </a:r>
            <a:r>
              <a:rPr lang="es-MX" dirty="0" smtClean="0"/>
              <a:t> </a:t>
            </a:r>
            <a:r>
              <a:rPr lang="es-MX" dirty="0" err="1" smtClean="0"/>
              <a:t>Development</a:t>
            </a:r>
            <a:r>
              <a:rPr lang="es-MX" dirty="0" smtClean="0"/>
              <a:t>  </a:t>
            </a:r>
            <a:r>
              <a:rPr lang="es-MX" dirty="0" err="1" smtClean="0"/>
              <a:t>studio</a:t>
            </a:r>
            <a:r>
              <a:rPr lang="es-MX" dirty="0" smtClean="0"/>
              <a:t>, seleccionar el tipo de proyecto </a:t>
            </a:r>
            <a:r>
              <a:rPr lang="es-MX" dirty="0" err="1" smtClean="0"/>
              <a:t>Analysis</a:t>
            </a:r>
            <a:r>
              <a:rPr lang="es-MX" dirty="0" smtClean="0"/>
              <a:t> </a:t>
            </a:r>
            <a:r>
              <a:rPr lang="es-MX" dirty="0" err="1" smtClean="0"/>
              <a:t>Services</a:t>
            </a:r>
            <a:r>
              <a:rPr lang="es-MX" dirty="0" smtClean="0"/>
              <a:t>  y comprobar que el servicio de </a:t>
            </a:r>
            <a:r>
              <a:rPr lang="es-MX" dirty="0" err="1" smtClean="0"/>
              <a:t>analysis</a:t>
            </a:r>
            <a:r>
              <a:rPr lang="es-MX" dirty="0" smtClean="0"/>
              <a:t> </a:t>
            </a:r>
            <a:r>
              <a:rPr lang="es-MX" dirty="0" err="1" smtClean="0"/>
              <a:t>services</a:t>
            </a:r>
            <a:r>
              <a:rPr lang="es-MX" dirty="0" smtClean="0"/>
              <a:t> este corriendo.</a:t>
            </a:r>
          </a:p>
          <a:p>
            <a:pPr lvl="0">
              <a:buNone/>
            </a:pPr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861048"/>
            <a:ext cx="60486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Pasos para crear un Cubo (</a:t>
            </a:r>
            <a:r>
              <a:rPr lang="es-MX" b="1" dirty="0" err="1" smtClean="0"/>
              <a:t>Cont</a:t>
            </a:r>
            <a:r>
              <a:rPr lang="es-MX" b="1" dirty="0" smtClean="0"/>
              <a:t>…)</a:t>
            </a:r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41682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Pasos para crear un Cubo (</a:t>
            </a:r>
            <a:r>
              <a:rPr lang="es-MX" b="1" dirty="0" err="1" smtClean="0"/>
              <a:t>Cont</a:t>
            </a:r>
            <a:r>
              <a:rPr lang="es-MX" b="1" dirty="0" smtClean="0"/>
              <a:t>…)</a:t>
            </a:r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2664296" cy="298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Flecha izquierda"/>
          <p:cNvSpPr/>
          <p:nvPr/>
        </p:nvSpPr>
        <p:spPr>
          <a:xfrm flipV="1">
            <a:off x="2483768" y="2492896"/>
            <a:ext cx="172819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4211960" y="2348880"/>
            <a:ext cx="381642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400" b="1" dirty="0" smtClean="0"/>
              <a:t>Crear el Origen de Datos</a:t>
            </a:r>
            <a:endParaRPr lang="es-MX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Pasos para crear un Cubo (</a:t>
            </a:r>
            <a:r>
              <a:rPr lang="es-MX" b="1" dirty="0" err="1" smtClean="0"/>
              <a:t>Cont</a:t>
            </a:r>
            <a:r>
              <a:rPr lang="es-MX" b="1" dirty="0" smtClean="0"/>
              <a:t>…)</a:t>
            </a:r>
            <a:endParaRPr lang="es-MX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99288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Flecha izquierda"/>
          <p:cNvSpPr/>
          <p:nvPr/>
        </p:nvSpPr>
        <p:spPr>
          <a:xfrm flipV="1">
            <a:off x="7308304" y="5301207"/>
            <a:ext cx="432048" cy="2160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Pasos para crear un Cubo (</a:t>
            </a:r>
            <a:r>
              <a:rPr lang="es-MX" b="1" dirty="0" err="1" smtClean="0"/>
              <a:t>Cont</a:t>
            </a:r>
            <a:r>
              <a:rPr lang="es-MX" b="1" dirty="0" smtClean="0"/>
              <a:t>…)</a:t>
            </a:r>
            <a:endParaRPr lang="es-MX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54006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Flecha izquierda"/>
          <p:cNvSpPr/>
          <p:nvPr/>
        </p:nvSpPr>
        <p:spPr>
          <a:xfrm rot="5400000" flipV="1">
            <a:off x="4374563" y="6174013"/>
            <a:ext cx="432048" cy="2160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Pasos para crear un Cubo (</a:t>
            </a:r>
            <a:r>
              <a:rPr lang="es-MX" b="1" dirty="0" err="1" smtClean="0"/>
              <a:t>Cont</a:t>
            </a:r>
            <a:r>
              <a:rPr lang="es-MX" b="1" dirty="0" smtClean="0"/>
              <a:t>…)</a:t>
            </a:r>
            <a:endParaRPr lang="es-MX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518457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Flecha izquierda"/>
          <p:cNvSpPr/>
          <p:nvPr/>
        </p:nvSpPr>
        <p:spPr>
          <a:xfrm rot="5400000" flipV="1">
            <a:off x="4203251" y="6273317"/>
            <a:ext cx="432048" cy="2160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Pasos para crear un Cubo (</a:t>
            </a:r>
            <a:r>
              <a:rPr lang="es-MX" b="1" dirty="0" err="1" smtClean="0"/>
              <a:t>Cont</a:t>
            </a:r>
            <a:r>
              <a:rPr lang="es-MX" b="1" dirty="0" smtClean="0"/>
              <a:t>…)</a:t>
            </a:r>
            <a:endParaRPr lang="es-MX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2664296" cy="298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Flecha izquierda"/>
          <p:cNvSpPr/>
          <p:nvPr/>
        </p:nvSpPr>
        <p:spPr>
          <a:xfrm flipV="1">
            <a:off x="2784024" y="2697616"/>
            <a:ext cx="172819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4512216" y="2553600"/>
            <a:ext cx="394821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400" b="1" dirty="0" smtClean="0"/>
              <a:t>Definir el Origen de </a:t>
            </a:r>
            <a:r>
              <a:rPr lang="es-ES_tradnl" sz="2400" b="1" dirty="0"/>
              <a:t>D</a:t>
            </a:r>
            <a:r>
              <a:rPr lang="es-ES_tradnl" sz="2400" b="1" dirty="0" smtClean="0"/>
              <a:t>atos</a:t>
            </a:r>
            <a:endParaRPr lang="es-MX" sz="2400" b="1" dirty="0"/>
          </a:p>
        </p:txBody>
      </p:sp>
      <p:sp>
        <p:nvSpPr>
          <p:cNvPr id="9" name="8 Rectángulo"/>
          <p:cNvSpPr/>
          <p:nvPr/>
        </p:nvSpPr>
        <p:spPr>
          <a:xfrm>
            <a:off x="827584" y="4581128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/>
              <a:t>Los proyectos de proceso analítico en línea (OLAP) de Microsoft SQL Server se diseñan basándose en un modelo de datos lógico de tablas, vistas y consultas relacionadas de uno o varios orígenes de datos.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Pasos para crear un Cubo (</a:t>
            </a:r>
            <a:r>
              <a:rPr lang="es-MX" b="1" dirty="0" err="1" smtClean="0"/>
              <a:t>Cont</a:t>
            </a:r>
            <a:r>
              <a:rPr lang="es-MX" b="1" dirty="0" smtClean="0"/>
              <a:t>…)</a:t>
            </a:r>
            <a:endParaRPr lang="es-MX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86586"/>
            <a:ext cx="6048672" cy="519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Flecha izquierda"/>
          <p:cNvSpPr/>
          <p:nvPr/>
        </p:nvSpPr>
        <p:spPr>
          <a:xfrm rot="5400000" flipV="1">
            <a:off x="4421619" y="6314261"/>
            <a:ext cx="432048" cy="2160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CuadroTexto"/>
          <p:cNvSpPr txBox="1"/>
          <p:nvPr/>
        </p:nvSpPr>
        <p:spPr>
          <a:xfrm>
            <a:off x="4832736" y="3926944"/>
            <a:ext cx="230425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dirty="0" smtClean="0"/>
              <a:t>Contiene los metadatos de los objetos seleccionados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Pasos para crear un Cubo (</a:t>
            </a:r>
            <a:r>
              <a:rPr lang="es-MX" b="1" dirty="0" err="1" smtClean="0"/>
              <a:t>Cont</a:t>
            </a:r>
            <a:r>
              <a:rPr lang="es-MX" b="1" dirty="0" smtClean="0"/>
              <a:t>…)</a:t>
            </a:r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084168" y="3068960"/>
            <a:ext cx="266429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dirty="0" smtClean="0"/>
              <a:t>Esquema  de Copo Nieve</a:t>
            </a:r>
            <a:endParaRPr lang="es-MX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561022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Pasos para crear un Cubo (</a:t>
            </a:r>
            <a:r>
              <a:rPr lang="es-MX" b="1" dirty="0" err="1" smtClean="0"/>
              <a:t>Cont</a:t>
            </a:r>
            <a:r>
              <a:rPr lang="es-MX" b="1" dirty="0" smtClean="0"/>
              <a:t>…)</a:t>
            </a:r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084168" y="4149080"/>
            <a:ext cx="266429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dirty="0" smtClean="0"/>
              <a:t>Crear un campo calculado</a:t>
            </a:r>
            <a:endParaRPr lang="es-MX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561022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Agenda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4937760"/>
          </a:xfrm>
        </p:spPr>
        <p:txBody>
          <a:bodyPr>
            <a:normAutofit lnSpcReduction="10000"/>
          </a:bodyPr>
          <a:lstStyle/>
          <a:p>
            <a:r>
              <a:rPr lang="es-ES_tradnl" dirty="0" smtClean="0"/>
              <a:t>Introducción</a:t>
            </a:r>
          </a:p>
          <a:p>
            <a:r>
              <a:rPr lang="es-ES_tradnl" dirty="0" smtClean="0"/>
              <a:t>Ventajas de tecnologías OLAP</a:t>
            </a:r>
          </a:p>
          <a:p>
            <a:r>
              <a:rPr lang="es-ES_tradnl" dirty="0" smtClean="0"/>
              <a:t>Tecnología OLTP </a:t>
            </a:r>
            <a:r>
              <a:rPr lang="es-ES_tradnl" dirty="0" err="1" smtClean="0"/>
              <a:t>vrs</a:t>
            </a:r>
            <a:r>
              <a:rPr lang="es-ES_tradnl" dirty="0" smtClean="0"/>
              <a:t> OLAP</a:t>
            </a:r>
          </a:p>
          <a:p>
            <a:r>
              <a:rPr lang="es-ES_tradnl" dirty="0" smtClean="0"/>
              <a:t>Cubo OLAP</a:t>
            </a:r>
          </a:p>
          <a:p>
            <a:r>
              <a:rPr lang="es-ES_tradnl" dirty="0" smtClean="0"/>
              <a:t>Estructuras de Almacenamiento OLAP (MOLAP, ROLAP, HOLAP)</a:t>
            </a:r>
          </a:p>
          <a:p>
            <a:r>
              <a:rPr lang="es-ES_tradnl" dirty="0" smtClean="0"/>
              <a:t>Pasos para crear un Cubo</a:t>
            </a:r>
          </a:p>
          <a:p>
            <a:r>
              <a:rPr lang="es-ES_tradnl" dirty="0" smtClean="0"/>
              <a:t>Propiedades de las tablas de Dimensiones</a:t>
            </a:r>
          </a:p>
          <a:p>
            <a:r>
              <a:rPr lang="es-ES_tradnl" dirty="0" smtClean="0"/>
              <a:t>Medidas y campos calculados de un Cubo</a:t>
            </a:r>
          </a:p>
          <a:p>
            <a:r>
              <a:rPr lang="es-ES_tradnl" dirty="0" smtClean="0"/>
              <a:t>Propiedades del </a:t>
            </a:r>
            <a:r>
              <a:rPr lang="es-ES_tradnl" dirty="0" smtClean="0"/>
              <a:t>Cubo</a:t>
            </a:r>
          </a:p>
          <a:p>
            <a:r>
              <a:rPr lang="es-ES_tradnl" dirty="0" smtClean="0"/>
              <a:t>Novedades de SQL Server 2012 </a:t>
            </a:r>
            <a:r>
              <a:rPr lang="es-ES_tradnl" dirty="0" err="1" smtClean="0"/>
              <a:t>Analysis</a:t>
            </a:r>
            <a:r>
              <a:rPr lang="es-ES_tradnl" dirty="0" smtClean="0"/>
              <a:t> </a:t>
            </a:r>
            <a:r>
              <a:rPr lang="es-ES_tradnl" dirty="0" err="1" smtClean="0"/>
              <a:t>Services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Pasos para crear un Cubo (</a:t>
            </a:r>
            <a:r>
              <a:rPr lang="es-MX" b="1" dirty="0" err="1" smtClean="0"/>
              <a:t>Cont</a:t>
            </a:r>
            <a:r>
              <a:rPr lang="es-MX" b="1" dirty="0" smtClean="0"/>
              <a:t>…)</a:t>
            </a:r>
            <a:endParaRPr lang="es-MX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56792"/>
            <a:ext cx="460851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Pasos para crear un Cubo (</a:t>
            </a:r>
            <a:r>
              <a:rPr lang="es-MX" b="1" dirty="0" err="1" smtClean="0"/>
              <a:t>Cont</a:t>
            </a:r>
            <a:r>
              <a:rPr lang="es-MX" b="1" dirty="0" smtClean="0"/>
              <a:t>…)</a:t>
            </a:r>
            <a:endParaRPr lang="es-MX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2664296" cy="298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Flecha izquierda"/>
          <p:cNvSpPr/>
          <p:nvPr/>
        </p:nvSpPr>
        <p:spPr>
          <a:xfrm flipV="1">
            <a:off x="2197160" y="2915984"/>
            <a:ext cx="1728192" cy="2969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3925352" y="2826560"/>
            <a:ext cx="394821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400" b="1" dirty="0" smtClean="0"/>
              <a:t>Crear el cubo</a:t>
            </a:r>
            <a:endParaRPr lang="es-MX" sz="2400" b="1" dirty="0"/>
          </a:p>
        </p:txBody>
      </p:sp>
      <p:sp>
        <p:nvSpPr>
          <p:cNvPr id="9" name="8 Rectángulo"/>
          <p:cNvSpPr/>
          <p:nvPr/>
        </p:nvSpPr>
        <p:spPr>
          <a:xfrm>
            <a:off x="827584" y="4581128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/>
              <a:t>Puedes crear los cubos necesarios para nuestro almacén de datos o DW</a:t>
            </a:r>
            <a:endParaRPr lang="es-MX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Pasos para crear un Cubo (</a:t>
            </a:r>
            <a:r>
              <a:rPr lang="es-MX" b="1" dirty="0" err="1" smtClean="0"/>
              <a:t>Cont</a:t>
            </a:r>
            <a:r>
              <a:rPr lang="es-MX" b="1" dirty="0" smtClean="0"/>
              <a:t>…)</a:t>
            </a:r>
            <a:endParaRPr lang="es-MX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525658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Flecha izquierda"/>
          <p:cNvSpPr/>
          <p:nvPr/>
        </p:nvSpPr>
        <p:spPr>
          <a:xfrm rot="5400000" flipV="1">
            <a:off x="4203251" y="6273317"/>
            <a:ext cx="432048" cy="2160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Pasos para crear un Cubo (</a:t>
            </a:r>
            <a:r>
              <a:rPr lang="es-MX" b="1" dirty="0" err="1" smtClean="0"/>
              <a:t>Cont</a:t>
            </a:r>
            <a:r>
              <a:rPr lang="es-MX" b="1" dirty="0" smtClean="0"/>
              <a:t>…)</a:t>
            </a:r>
            <a:endParaRPr lang="es-MX" dirty="0"/>
          </a:p>
        </p:txBody>
      </p:sp>
      <p:sp>
        <p:nvSpPr>
          <p:cNvPr id="10" name="9 Flecha izquierda"/>
          <p:cNvSpPr/>
          <p:nvPr/>
        </p:nvSpPr>
        <p:spPr>
          <a:xfrm rot="5400000" flipV="1">
            <a:off x="4203251" y="6273317"/>
            <a:ext cx="432048" cy="2160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68760"/>
            <a:ext cx="477202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Pasos para crear un Cubo (</a:t>
            </a:r>
            <a:r>
              <a:rPr lang="es-MX" b="1" dirty="0" err="1" smtClean="0"/>
              <a:t>Cont</a:t>
            </a:r>
            <a:r>
              <a:rPr lang="es-MX" b="1" dirty="0" smtClean="0"/>
              <a:t>…)</a:t>
            </a:r>
            <a:endParaRPr lang="es-MX" dirty="0"/>
          </a:p>
        </p:txBody>
      </p:sp>
      <p:sp>
        <p:nvSpPr>
          <p:cNvPr id="10" name="9 Flecha izquierda"/>
          <p:cNvSpPr/>
          <p:nvPr/>
        </p:nvSpPr>
        <p:spPr>
          <a:xfrm rot="5400000" flipV="1">
            <a:off x="4394323" y="6232373"/>
            <a:ext cx="432048" cy="2160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96752"/>
            <a:ext cx="48006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Pasos para crear un Cubo (</a:t>
            </a:r>
            <a:r>
              <a:rPr lang="es-MX" b="1" dirty="0" err="1" smtClean="0"/>
              <a:t>Cont</a:t>
            </a:r>
            <a:r>
              <a:rPr lang="es-MX" b="1" dirty="0" smtClean="0"/>
              <a:t>…)</a:t>
            </a:r>
            <a:endParaRPr lang="es-MX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28092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2915816" y="5805264"/>
            <a:ext cx="367240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dirty="0" smtClean="0"/>
              <a:t>Vista del Cubo con sus Dimensiones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Pasos para crear un Cubo (</a:t>
            </a:r>
            <a:r>
              <a:rPr lang="es-MX" b="1" dirty="0" err="1" smtClean="0"/>
              <a:t>Cont</a:t>
            </a:r>
            <a:r>
              <a:rPr lang="es-MX" b="1" dirty="0" smtClean="0"/>
              <a:t>…)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1979712" y="5445224"/>
            <a:ext cx="367240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dirty="0" smtClean="0"/>
              <a:t>Vista del nuestro </a:t>
            </a:r>
            <a:r>
              <a:rPr lang="es-ES_tradnl" dirty="0" err="1" smtClean="0"/>
              <a:t>Solution</a:t>
            </a:r>
            <a:r>
              <a:rPr lang="es-ES_tradnl" dirty="0" smtClean="0"/>
              <a:t> Explorer</a:t>
            </a:r>
            <a:endParaRPr lang="es-MX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340768"/>
            <a:ext cx="303847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Pasos para crear un Cubo (</a:t>
            </a:r>
            <a:r>
              <a:rPr lang="es-MX" b="1" dirty="0" err="1" smtClean="0"/>
              <a:t>Cont</a:t>
            </a:r>
            <a:r>
              <a:rPr lang="es-MX" b="1" dirty="0" smtClean="0"/>
              <a:t>…)</a:t>
            </a:r>
            <a:endParaRPr lang="es-MX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691276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Flecha izquierda"/>
          <p:cNvSpPr/>
          <p:nvPr/>
        </p:nvSpPr>
        <p:spPr>
          <a:xfrm rot="1304146" flipV="1">
            <a:off x="2330573" y="2660149"/>
            <a:ext cx="2620564" cy="8424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Pasos para crear un Cubo (</a:t>
            </a:r>
            <a:r>
              <a:rPr lang="es-MX" b="1" dirty="0" err="1" smtClean="0"/>
              <a:t>Cont</a:t>
            </a:r>
            <a:r>
              <a:rPr lang="es-MX" b="1" dirty="0" smtClean="0"/>
              <a:t>…)</a:t>
            </a:r>
            <a:endParaRPr lang="es-MX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698477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2123728" y="5661248"/>
            <a:ext cx="482453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Permite agregar Key </a:t>
            </a:r>
            <a:r>
              <a:rPr lang="es-MX" dirty="0" err="1"/>
              <a:t>column</a:t>
            </a:r>
            <a:r>
              <a:rPr lang="es-MX" dirty="0"/>
              <a:t> a nuestra </a:t>
            </a:r>
            <a:r>
              <a:rPr lang="es-MX" dirty="0" smtClean="0"/>
              <a:t>dimensión en este caso a la dimensión Date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Pasos para crear un Cubo (</a:t>
            </a:r>
            <a:r>
              <a:rPr lang="es-MX" b="1" dirty="0" err="1" smtClean="0"/>
              <a:t>Cont</a:t>
            </a:r>
            <a:r>
              <a:rPr lang="es-MX" b="1" dirty="0" smtClean="0"/>
              <a:t>…)</a:t>
            </a:r>
            <a:endParaRPr lang="es-MX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005" y="1209254"/>
            <a:ext cx="3627115" cy="5197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Flecha izquierda"/>
          <p:cNvSpPr/>
          <p:nvPr/>
        </p:nvSpPr>
        <p:spPr>
          <a:xfrm flipV="1">
            <a:off x="3779912" y="3212976"/>
            <a:ext cx="792088" cy="3426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4589416" y="3140968"/>
            <a:ext cx="295232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400" b="1" dirty="0" smtClean="0"/>
              <a:t>Procesar el Cubo</a:t>
            </a:r>
            <a:endParaRPr lang="es-MX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Microsoft </a:t>
            </a:r>
            <a:r>
              <a:rPr lang="es-ES_tradnl" b="1" dirty="0" err="1" smtClean="0"/>
              <a:t>Analysis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Services</a:t>
            </a:r>
            <a:r>
              <a:rPr lang="es-ES_tradnl" b="1" dirty="0" smtClean="0"/>
              <a:t> (SSAS)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4937760"/>
          </a:xfrm>
        </p:spPr>
        <p:txBody>
          <a:bodyPr/>
          <a:lstStyle/>
          <a:p>
            <a:r>
              <a:rPr lang="es-ES_tradnl" dirty="0" smtClean="0"/>
              <a:t>SSAS es una de las herramientas que incluyen el procesamiento en línea OLAP.</a:t>
            </a:r>
          </a:p>
          <a:p>
            <a:r>
              <a:rPr lang="es-ES_tradnl" dirty="0" smtClean="0"/>
              <a:t>La información es vista como cubos.</a:t>
            </a:r>
          </a:p>
          <a:p>
            <a:r>
              <a:rPr lang="es-ES_tradnl" dirty="0" smtClean="0"/>
              <a:t>Categorías descriptivas (Dimensiones) y valores cuantitativos (medidas).</a:t>
            </a:r>
          </a:p>
          <a:p>
            <a:r>
              <a:rPr lang="es-ES_tradnl" dirty="0" smtClean="0"/>
              <a:t>Simplifica a los usuarios formular consultas complejas, arreglar datos de un reporte, cambiar de datos resumidos a datos detallados y filtrar los datos en subconjuntos significativos.</a:t>
            </a:r>
          </a:p>
          <a:p>
            <a:r>
              <a:rPr lang="es-ES_tradnl" dirty="0" smtClean="0"/>
              <a:t>SSAS permite crear, diseñar y administrar estructuras multidimensionales desde otros orígenes de datos.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Pasos para crear un Cubo (</a:t>
            </a:r>
            <a:r>
              <a:rPr lang="es-MX" b="1" dirty="0" err="1" smtClean="0"/>
              <a:t>Cont</a:t>
            </a:r>
            <a:r>
              <a:rPr lang="es-MX" b="1" dirty="0" smtClean="0"/>
              <a:t>…)</a:t>
            </a:r>
            <a:endParaRPr lang="es-MX" dirty="0"/>
          </a:p>
        </p:txBody>
      </p:sp>
      <p:sp>
        <p:nvSpPr>
          <p:cNvPr id="6" name="5 Flecha izquierda"/>
          <p:cNvSpPr/>
          <p:nvPr/>
        </p:nvSpPr>
        <p:spPr>
          <a:xfrm rot="5400000" flipV="1">
            <a:off x="4923332" y="3149676"/>
            <a:ext cx="504056" cy="3426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655272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Pasos para crear un Cubo (</a:t>
            </a:r>
            <a:r>
              <a:rPr lang="es-MX" b="1" dirty="0" err="1" smtClean="0"/>
              <a:t>Cont</a:t>
            </a:r>
            <a:r>
              <a:rPr lang="es-MX" b="1" dirty="0" smtClean="0"/>
              <a:t>…)</a:t>
            </a:r>
            <a:endParaRPr lang="es-MX" dirty="0"/>
          </a:p>
        </p:txBody>
      </p:sp>
      <p:sp>
        <p:nvSpPr>
          <p:cNvPr id="6" name="5 Flecha izquierda"/>
          <p:cNvSpPr/>
          <p:nvPr/>
        </p:nvSpPr>
        <p:spPr>
          <a:xfrm rot="5400000" flipV="1">
            <a:off x="4059236" y="6102004"/>
            <a:ext cx="504056" cy="3426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792088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Pasos para crear un Cubo (</a:t>
            </a:r>
            <a:r>
              <a:rPr lang="es-MX" b="1" dirty="0" err="1" smtClean="0"/>
              <a:t>Cont</a:t>
            </a:r>
            <a:r>
              <a:rPr lang="es-MX" b="1" dirty="0" smtClean="0"/>
              <a:t>…)</a:t>
            </a:r>
            <a:endParaRPr lang="es-MX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691276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Pasos para crear un Cubo (</a:t>
            </a:r>
            <a:r>
              <a:rPr lang="es-MX" b="1" dirty="0" err="1" smtClean="0"/>
              <a:t>Cont</a:t>
            </a:r>
            <a:r>
              <a:rPr lang="es-MX" b="1" dirty="0" smtClean="0"/>
              <a:t>…)</a:t>
            </a:r>
            <a:endParaRPr lang="es-MX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48883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123728" y="5877272"/>
            <a:ext cx="482453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Vista del Cubo desde el Browser de SSAS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/>
              <a:t>Cómo definir medidas y miembros calculados en los cubos (</a:t>
            </a:r>
            <a:r>
              <a:rPr lang="es-MX" b="1" dirty="0" err="1" smtClean="0"/>
              <a:t>Cont</a:t>
            </a:r>
            <a:r>
              <a:rPr lang="es-MX" b="1" dirty="0" smtClean="0"/>
              <a:t>…)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3217912"/>
          </a:xfrm>
        </p:spPr>
        <p:txBody>
          <a:bodyPr>
            <a:normAutofit/>
          </a:bodyPr>
          <a:lstStyle/>
          <a:p>
            <a:r>
              <a:rPr lang="es-MX" dirty="0" smtClean="0"/>
              <a:t>Un cubo debe contener al menos una dimensión y una medida.</a:t>
            </a:r>
          </a:p>
          <a:p>
            <a:r>
              <a:rPr lang="es-MX" dirty="0" smtClean="0"/>
              <a:t> La medida más simple corresponde a un campo numérico de la tabla de hechos. </a:t>
            </a:r>
          </a:p>
          <a:p>
            <a:r>
              <a:rPr lang="es-MX" dirty="0" smtClean="0"/>
              <a:t>Pero es posible también crear medidas.</a:t>
            </a:r>
          </a:p>
          <a:p>
            <a:endParaRPr lang="es-MX" dirty="0" smtClean="0"/>
          </a:p>
          <a:p>
            <a:pPr lvl="0"/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/>
              <a:t>Cómo definir medidas y miembros calculados en los cubos (</a:t>
            </a:r>
            <a:r>
              <a:rPr lang="es-MX" b="1" dirty="0" err="1" smtClean="0"/>
              <a:t>Cont</a:t>
            </a:r>
            <a:r>
              <a:rPr lang="es-MX" b="1" dirty="0" smtClean="0"/>
              <a:t>…)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3217912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Por ejemplo, supongamos que vamos a crear la medida COMISION como el 15% de total de la línea y el nº de pedidos como la cuenta de distintos </a:t>
            </a:r>
            <a:r>
              <a:rPr lang="es-MX" dirty="0" err="1" smtClean="0"/>
              <a:t>pedidosID</a:t>
            </a:r>
            <a:r>
              <a:rPr lang="es-MX" dirty="0" smtClean="0"/>
              <a:t>. Para ello se pulsa sobre la sección de Medidas y se indica Nueva medida. Se </a:t>
            </a:r>
            <a:r>
              <a:rPr lang="es-MX" dirty="0" err="1" smtClean="0"/>
              <a:t>seleciona</a:t>
            </a:r>
            <a:r>
              <a:rPr lang="es-MX" dirty="0" smtClean="0"/>
              <a:t> el atributo sobre el que se construirá la medida derivada (por ejemplo </a:t>
            </a:r>
            <a:r>
              <a:rPr lang="es-MX" dirty="0" err="1" smtClean="0"/>
              <a:t>PedidoID</a:t>
            </a:r>
            <a:r>
              <a:rPr lang="es-MX" dirty="0" smtClean="0"/>
              <a:t>) y luego en propiedades se establecerá la función de agregación y su nombre.</a:t>
            </a:r>
          </a:p>
          <a:p>
            <a:endParaRPr lang="es-MX" dirty="0" smtClean="0"/>
          </a:p>
          <a:p>
            <a:pPr lvl="0"/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/>
              <a:t>Cómo definir medidas y miembros calculados en los cubos (</a:t>
            </a:r>
            <a:r>
              <a:rPr lang="es-MX" b="1" dirty="0" err="1" smtClean="0"/>
              <a:t>Cont</a:t>
            </a:r>
            <a:r>
              <a:rPr lang="es-MX" b="1" dirty="0" smtClean="0"/>
              <a:t>…)</a:t>
            </a:r>
            <a:endParaRPr lang="es-MX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480" y="1210400"/>
            <a:ext cx="861628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/>
              <a:t>Cómo definir medidas y miembros calculados en los cubos (</a:t>
            </a:r>
            <a:r>
              <a:rPr lang="es-MX" b="1" dirty="0" err="1" smtClean="0"/>
              <a:t>Cont</a:t>
            </a:r>
            <a:r>
              <a:rPr lang="es-MX" b="1" dirty="0" smtClean="0"/>
              <a:t>…)</a:t>
            </a:r>
            <a:endParaRPr lang="es-MX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777686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/>
              <a:t>Cómo definir medidas y miembros calculados en los cubos (</a:t>
            </a:r>
            <a:r>
              <a:rPr lang="es-MX" b="1" dirty="0" err="1" smtClean="0"/>
              <a:t>Cont</a:t>
            </a:r>
            <a:r>
              <a:rPr lang="es-MX" b="1" dirty="0" smtClean="0"/>
              <a:t>…)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3217912"/>
          </a:xfrm>
        </p:spPr>
        <p:txBody>
          <a:bodyPr>
            <a:normAutofit/>
          </a:bodyPr>
          <a:lstStyle/>
          <a:p>
            <a:r>
              <a:rPr lang="es-CR" dirty="0" smtClean="0"/>
              <a:t>Ejemplo para  calcular el margen neto que se ha conseguido en las ventas. </a:t>
            </a:r>
          </a:p>
          <a:p>
            <a:r>
              <a:rPr lang="es-CR" dirty="0" smtClean="0"/>
              <a:t>Poner la propiedad </a:t>
            </a:r>
            <a:r>
              <a:rPr lang="es-CR" dirty="0" err="1" smtClean="0"/>
              <a:t>Format</a:t>
            </a:r>
            <a:r>
              <a:rPr lang="es-CR" dirty="0" smtClean="0"/>
              <a:t> </a:t>
            </a:r>
            <a:r>
              <a:rPr lang="es-CR" dirty="0" err="1" smtClean="0"/>
              <a:t>String</a:t>
            </a:r>
            <a:r>
              <a:rPr lang="es-CR" dirty="0" smtClean="0"/>
              <a:t> a Porcentaje. y escribir</a:t>
            </a:r>
            <a:r>
              <a:rPr lang="es-ES_tradnl" dirty="0" smtClean="0"/>
              <a:t> </a:t>
            </a:r>
            <a:r>
              <a:rPr lang="es-MX" dirty="0" smtClean="0"/>
              <a:t>un código de colores para que se marque cuando está por encima o </a:t>
            </a:r>
            <a:r>
              <a:rPr lang="es-CR" dirty="0" smtClean="0"/>
              <a:t>por debajo de un determinado valor.</a:t>
            </a:r>
            <a:endParaRPr lang="es-MX" dirty="0" smtClean="0"/>
          </a:p>
          <a:p>
            <a:pPr lvl="0"/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/>
              <a:t>Cómo definir medidas y miembros calculados en los cubos (</a:t>
            </a:r>
            <a:r>
              <a:rPr lang="es-MX" b="1" dirty="0" err="1" smtClean="0"/>
              <a:t>Cont</a:t>
            </a:r>
            <a:r>
              <a:rPr lang="es-MX" b="1" dirty="0" smtClean="0"/>
              <a:t>…)</a:t>
            </a:r>
            <a:endParaRPr lang="es-MX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77686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Ventajas de la tecnología OLAP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4937760"/>
          </a:xfrm>
        </p:spPr>
        <p:txBody>
          <a:bodyPr>
            <a:normAutofit fontScale="92500"/>
          </a:bodyPr>
          <a:lstStyle/>
          <a:p>
            <a:pPr lvl="0"/>
            <a:r>
              <a:rPr lang="es-MX" dirty="0" smtClean="0"/>
              <a:t>Un modelo de datos intuitivo y multidimensional que facilita la selección, recorrido y exploración de los datos.</a:t>
            </a:r>
          </a:p>
          <a:p>
            <a:pPr lvl="0"/>
            <a:r>
              <a:rPr lang="es-MX" dirty="0" smtClean="0"/>
              <a:t>Un lenguaje analítico de consulta con la capacidad de explorar las complejas relaciones existentes entre los datos empresariales.</a:t>
            </a:r>
          </a:p>
          <a:p>
            <a:pPr lvl="0"/>
            <a:r>
              <a:rPr lang="es-MX" dirty="0" smtClean="0"/>
              <a:t>Un precálculo de los datos consultados con más frecuencia que permite una rápida respuesta a las consultas ad hoc.</a:t>
            </a:r>
          </a:p>
          <a:p>
            <a:pPr lvl="0"/>
            <a:r>
              <a:rPr lang="es-MX" dirty="0" smtClean="0"/>
              <a:t>Uso más eficaz de los almacenes de datos para el análisis en línea proporcionando respuestas rápidas a consultas analíticas, complejas e iterativas.</a:t>
            </a:r>
          </a:p>
          <a:p>
            <a:pPr lvl="0"/>
            <a:r>
              <a:rPr lang="es-MX" dirty="0" smtClean="0"/>
              <a:t>Proporciona velocidad y flexibilidad necesaria para dar apoyo al analista en tiempo real.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Propiedades de un Cubo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493776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s-MX" b="1" dirty="0" err="1" smtClean="0"/>
              <a:t>AggregationPrefix</a:t>
            </a:r>
            <a:r>
              <a:rPr lang="es-MX" b="1" dirty="0" smtClean="0"/>
              <a:t>:</a:t>
            </a:r>
            <a:r>
              <a:rPr lang="es-MX" dirty="0" smtClean="0"/>
              <a:t> prefijo común que se utiliza para los nombres de agregaciones.</a:t>
            </a:r>
          </a:p>
          <a:p>
            <a:pPr lvl="0"/>
            <a:r>
              <a:rPr lang="es-MX" b="1" dirty="0" err="1" smtClean="0"/>
              <a:t>Collation</a:t>
            </a:r>
            <a:r>
              <a:rPr lang="es-MX" b="1" dirty="0" smtClean="0"/>
              <a:t>: </a:t>
            </a:r>
            <a:r>
              <a:rPr lang="es-MX" dirty="0" smtClean="0"/>
              <a:t>identificador de configuración regional (LCID) e indicador de comparación, separados por un carácter de subrayado, como Latin1_General_C1_AS.</a:t>
            </a:r>
          </a:p>
          <a:p>
            <a:pPr lvl="0"/>
            <a:r>
              <a:rPr lang="es-MX" b="1" dirty="0" err="1" smtClean="0"/>
              <a:t>DefaultMeasure</a:t>
            </a:r>
            <a:r>
              <a:rPr lang="es-MX" b="1" dirty="0" smtClean="0"/>
              <a:t>: </a:t>
            </a:r>
            <a:r>
              <a:rPr lang="es-MX" dirty="0" smtClean="0"/>
              <a:t>expresión multidimensional (MDX) que define la medida predeterminada para el cubo.</a:t>
            </a:r>
          </a:p>
          <a:p>
            <a:pPr lvl="0"/>
            <a:r>
              <a:rPr lang="es-MX" b="1" dirty="0" err="1" smtClean="0"/>
              <a:t>Description</a:t>
            </a:r>
            <a:r>
              <a:rPr lang="es-MX" b="1" dirty="0" smtClean="0"/>
              <a:t>:</a:t>
            </a:r>
            <a:r>
              <a:rPr lang="es-MX" dirty="0" smtClean="0"/>
              <a:t> descripción del cubo, que se puede mostrar en aplicaciones cliente.</a:t>
            </a:r>
          </a:p>
          <a:p>
            <a:pPr lvl="0"/>
            <a:r>
              <a:rPr lang="es-MX" b="1" dirty="0" smtClean="0"/>
              <a:t>Error de configuración:</a:t>
            </a:r>
            <a:r>
              <a:rPr lang="es-MX" dirty="0" smtClean="0"/>
              <a:t> opciones de control de errores configurables para control de claves duplicadas, claves desconocidas, límites de error, acciones al detectarse un error, archivo de registro de errores y control de claves NULL.</a:t>
            </a:r>
          </a:p>
          <a:p>
            <a:endParaRPr lang="es-MX" dirty="0" smtClean="0"/>
          </a:p>
          <a:p>
            <a:pPr lvl="0"/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Propiedades de un Cubo (Cont..)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493776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s-MX" b="1" dirty="0" err="1" smtClean="0"/>
              <a:t>Estimated</a:t>
            </a:r>
            <a:r>
              <a:rPr lang="es-MX" b="1" dirty="0" smtClean="0"/>
              <a:t> </a:t>
            </a:r>
            <a:r>
              <a:rPr lang="es-MX" b="1" dirty="0" err="1" smtClean="0"/>
              <a:t>Rows</a:t>
            </a:r>
            <a:r>
              <a:rPr lang="es-MX" b="1" dirty="0" smtClean="0"/>
              <a:t>: </a:t>
            </a:r>
            <a:r>
              <a:rPr lang="es-MX" dirty="0" smtClean="0"/>
              <a:t>número de filas estimadas en el cubo. ID: Identificador (Id.) único del cubo.</a:t>
            </a:r>
          </a:p>
          <a:p>
            <a:pPr lvl="0"/>
            <a:r>
              <a:rPr lang="es-MX" b="1" dirty="0" err="1" smtClean="0"/>
              <a:t>Language</a:t>
            </a:r>
            <a:r>
              <a:rPr lang="es-MX" b="1" dirty="0" smtClean="0"/>
              <a:t>:</a:t>
            </a:r>
            <a:r>
              <a:rPr lang="es-MX" dirty="0" smtClean="0"/>
              <a:t> identificador de idioma del cubo.</a:t>
            </a:r>
          </a:p>
          <a:p>
            <a:pPr lvl="0"/>
            <a:r>
              <a:rPr lang="es-MX" b="1" dirty="0" err="1" smtClean="0"/>
              <a:t>Name</a:t>
            </a:r>
            <a:r>
              <a:rPr lang="es-MX" b="1" dirty="0" smtClean="0"/>
              <a:t>:</a:t>
            </a:r>
            <a:r>
              <a:rPr lang="es-MX" dirty="0" smtClean="0"/>
              <a:t> nombre descriptivo del cubo</a:t>
            </a:r>
          </a:p>
          <a:p>
            <a:pPr lvl="0"/>
            <a:r>
              <a:rPr lang="es-MX" b="1" dirty="0" err="1" smtClean="0"/>
              <a:t>Proactive</a:t>
            </a:r>
            <a:r>
              <a:rPr lang="es-MX" b="1" dirty="0" smtClean="0"/>
              <a:t> </a:t>
            </a:r>
            <a:r>
              <a:rPr lang="es-MX" b="1" dirty="0" err="1" smtClean="0"/>
              <a:t>Caching</a:t>
            </a:r>
            <a:r>
              <a:rPr lang="es-MX" b="1" dirty="0" smtClean="0"/>
              <a:t>:</a:t>
            </a:r>
            <a:r>
              <a:rPr lang="es-MX" dirty="0" smtClean="0"/>
              <a:t> configuración de almacenamiento en caché automático para el cubo.</a:t>
            </a:r>
          </a:p>
          <a:p>
            <a:pPr lvl="0"/>
            <a:r>
              <a:rPr lang="es-MX" b="1" dirty="0" err="1" smtClean="0"/>
              <a:t>ProcessingMode</a:t>
            </a:r>
            <a:r>
              <a:rPr lang="es-MX" b="1" dirty="0" smtClean="0"/>
              <a:t>:</a:t>
            </a:r>
            <a:r>
              <a:rPr lang="es-MX" dirty="0" smtClean="0"/>
              <a:t> indica si la indización y la agregación se deben producir durante o después del procesamiento; las opciones son Regular o </a:t>
            </a:r>
            <a:r>
              <a:rPr lang="es-MX" dirty="0" err="1" smtClean="0"/>
              <a:t>Lazy</a:t>
            </a:r>
            <a:r>
              <a:rPr lang="es-MX" dirty="0" smtClean="0"/>
              <a:t>.</a:t>
            </a:r>
          </a:p>
          <a:p>
            <a:pPr lvl="0"/>
            <a:r>
              <a:rPr lang="es-MX" b="1" dirty="0" err="1" smtClean="0"/>
              <a:t>ProcessingPriority</a:t>
            </a:r>
            <a:r>
              <a:rPr lang="es-MX" b="1" dirty="0" smtClean="0"/>
              <a:t>:</a:t>
            </a:r>
            <a:r>
              <a:rPr lang="es-MX" dirty="0" smtClean="0"/>
              <a:t> determina la prioridad de procesamiento del cubo durante operaciones en segundo plano, como indización y agregaciones diferidas. El valor predeterminado es 0.</a:t>
            </a:r>
          </a:p>
          <a:p>
            <a:endParaRPr lang="es-MX" dirty="0" smtClean="0"/>
          </a:p>
          <a:p>
            <a:pPr lvl="0"/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Propiedades de un Cubo (Cont..)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4937760"/>
          </a:xfrm>
        </p:spPr>
        <p:txBody>
          <a:bodyPr>
            <a:normAutofit fontScale="92500"/>
          </a:bodyPr>
          <a:lstStyle/>
          <a:p>
            <a:pPr lvl="0"/>
            <a:r>
              <a:rPr lang="es-MX" b="1" dirty="0" err="1" smtClean="0"/>
              <a:t>ScriptCacheProcessingMode</a:t>
            </a:r>
            <a:r>
              <a:rPr lang="es-MX" b="1" dirty="0" smtClean="0"/>
              <a:t>:</a:t>
            </a:r>
            <a:r>
              <a:rPr lang="es-MX" dirty="0" smtClean="0"/>
              <a:t> indica si la caché de secuencias de comandos se debe generar durante o después del procesamiento; las opciones son Regular y </a:t>
            </a:r>
            <a:r>
              <a:rPr lang="es-MX" dirty="0" err="1" smtClean="0"/>
              <a:t>Lazy</a:t>
            </a:r>
            <a:r>
              <a:rPr lang="es-MX" dirty="0" smtClean="0"/>
              <a:t>.</a:t>
            </a:r>
          </a:p>
          <a:p>
            <a:pPr lvl="0"/>
            <a:r>
              <a:rPr lang="es-MX" b="1" dirty="0" err="1" smtClean="0"/>
              <a:t>ScriptErrorHandlingMode</a:t>
            </a:r>
            <a:r>
              <a:rPr lang="es-MX" b="1" dirty="0" smtClean="0"/>
              <a:t>:</a:t>
            </a:r>
            <a:r>
              <a:rPr lang="es-MX" dirty="0" smtClean="0"/>
              <a:t> determina el control de errores; las opciones son </a:t>
            </a:r>
            <a:r>
              <a:rPr lang="es-MX" dirty="0" err="1" smtClean="0"/>
              <a:t>IgnoreNone</a:t>
            </a:r>
            <a:r>
              <a:rPr lang="es-MX" dirty="0" smtClean="0"/>
              <a:t> o </a:t>
            </a:r>
            <a:r>
              <a:rPr lang="es-MX" dirty="0" err="1" smtClean="0"/>
              <a:t>IgnoreAll</a:t>
            </a:r>
            <a:r>
              <a:rPr lang="es-MX" dirty="0" smtClean="0"/>
              <a:t>.</a:t>
            </a:r>
          </a:p>
          <a:p>
            <a:pPr lvl="0"/>
            <a:r>
              <a:rPr lang="es-MX" b="1" dirty="0" err="1" smtClean="0"/>
              <a:t>Source</a:t>
            </a:r>
            <a:r>
              <a:rPr lang="es-MX" b="1" dirty="0" smtClean="0"/>
              <a:t>:</a:t>
            </a:r>
            <a:r>
              <a:rPr lang="es-MX" dirty="0" smtClean="0"/>
              <a:t> vista de origen de datos utilizada para el cubo.</a:t>
            </a:r>
          </a:p>
          <a:p>
            <a:pPr lvl="0"/>
            <a:r>
              <a:rPr lang="es-MX" b="1" dirty="0" err="1" smtClean="0"/>
              <a:t>StorageLocation</a:t>
            </a:r>
            <a:r>
              <a:rPr lang="es-MX" b="1" dirty="0" smtClean="0"/>
              <a:t>:</a:t>
            </a:r>
            <a:r>
              <a:rPr lang="es-MX" dirty="0" smtClean="0"/>
              <a:t> ubicación de almacenamiento del sistema de archivos para el cubo. Si no se especifica ninguna ubicación, se hereda de la base de datos que contiene el objeto de cubo.</a:t>
            </a:r>
          </a:p>
          <a:p>
            <a:pPr lvl="0"/>
            <a:r>
              <a:rPr lang="es-MX" b="1" dirty="0" err="1" smtClean="0"/>
              <a:t>StorageMode</a:t>
            </a:r>
            <a:r>
              <a:rPr lang="es-MX" b="1" dirty="0" smtClean="0"/>
              <a:t>:</a:t>
            </a:r>
            <a:r>
              <a:rPr lang="es-MX" dirty="0" smtClean="0"/>
              <a:t> modo de almacenamiento para el cubo; los valores son MOLAP, ROLAP y HOLAP.</a:t>
            </a:r>
          </a:p>
          <a:p>
            <a:pPr lvl="0"/>
            <a:r>
              <a:rPr lang="es-MX" b="1" dirty="0" smtClean="0"/>
              <a:t>Visible:</a:t>
            </a:r>
            <a:r>
              <a:rPr lang="es-MX" dirty="0" smtClean="0"/>
              <a:t> determina la visibilidad del cubo.</a:t>
            </a:r>
          </a:p>
          <a:p>
            <a:endParaRPr lang="es-MX" dirty="0" smtClean="0"/>
          </a:p>
          <a:p>
            <a:pPr lvl="0"/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Propiedades de las Dimensiones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493776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s-MX" b="1" dirty="0" err="1" smtClean="0"/>
              <a:t>AttributeAllMemberName</a:t>
            </a:r>
            <a:r>
              <a:rPr lang="es-MX" b="1" dirty="0" smtClean="0"/>
              <a:t>: </a:t>
            </a:r>
            <a:r>
              <a:rPr lang="es-MX" dirty="0" smtClean="0"/>
              <a:t>texto que se mostrará para el nivel superior (Todos)</a:t>
            </a:r>
          </a:p>
          <a:p>
            <a:pPr lvl="0"/>
            <a:r>
              <a:rPr lang="es-MX" b="1" dirty="0" smtClean="0"/>
              <a:t>Default </a:t>
            </a:r>
            <a:r>
              <a:rPr lang="es-MX" b="1" dirty="0" err="1" smtClean="0"/>
              <a:t>member</a:t>
            </a:r>
            <a:r>
              <a:rPr lang="es-MX" b="1" dirty="0" smtClean="0"/>
              <a:t>:</a:t>
            </a:r>
            <a:r>
              <a:rPr lang="es-MX" dirty="0" smtClean="0"/>
              <a:t> El miembro predeterminado utilizado cuando se evalúa una celda y no hay ningún otro miembro especificado para la dimensión (condición por la cual se hace el </a:t>
            </a:r>
            <a:r>
              <a:rPr lang="es-MX" dirty="0" err="1" smtClean="0"/>
              <a:t>browse</a:t>
            </a:r>
            <a:r>
              <a:rPr lang="es-MX" dirty="0" smtClean="0"/>
              <a:t> de los datos). Esta es utilizada si la dimensión no está incluida en una consulta. Por defecto el </a:t>
            </a:r>
            <a:r>
              <a:rPr lang="es-MX" dirty="0" err="1" smtClean="0"/>
              <a:t>Analysis</a:t>
            </a:r>
            <a:r>
              <a:rPr lang="es-MX" dirty="0" smtClean="0"/>
              <a:t> Server incluye todas las dimensiones en la consulta para que luego el usuario haga los filtros.</a:t>
            </a:r>
          </a:p>
          <a:p>
            <a:pPr lvl="0"/>
            <a:r>
              <a:rPr lang="es-MX" b="1" dirty="0" err="1" smtClean="0"/>
              <a:t>Member</a:t>
            </a:r>
            <a:r>
              <a:rPr lang="es-MX" b="1" dirty="0" smtClean="0"/>
              <a:t> </a:t>
            </a:r>
            <a:r>
              <a:rPr lang="es-MX" b="1" dirty="0" err="1" smtClean="0"/>
              <a:t>keys</a:t>
            </a:r>
            <a:r>
              <a:rPr lang="es-MX" b="1" dirty="0" smtClean="0"/>
              <a:t> </a:t>
            </a:r>
            <a:r>
              <a:rPr lang="es-MX" b="1" dirty="0" err="1" smtClean="0"/>
              <a:t>unique</a:t>
            </a:r>
            <a:r>
              <a:rPr lang="es-MX" b="1" dirty="0" smtClean="0"/>
              <a:t>: </a:t>
            </a:r>
            <a:r>
              <a:rPr lang="es-MX" dirty="0" smtClean="0"/>
              <a:t>Indica si las claves de miembro son únicas a través de toda la dimensión.</a:t>
            </a:r>
          </a:p>
          <a:p>
            <a:r>
              <a:rPr lang="es-MX" b="1" dirty="0" err="1" smtClean="0"/>
              <a:t>Member</a:t>
            </a:r>
            <a:r>
              <a:rPr lang="es-MX" b="1" dirty="0" smtClean="0"/>
              <a:t> </a:t>
            </a:r>
            <a:r>
              <a:rPr lang="es-MX" b="1" dirty="0" err="1" smtClean="0"/>
              <a:t>name</a:t>
            </a:r>
            <a:r>
              <a:rPr lang="es-MX" b="1" dirty="0" smtClean="0"/>
              <a:t> </a:t>
            </a:r>
            <a:r>
              <a:rPr lang="es-MX" b="1" dirty="0" err="1" smtClean="0"/>
              <a:t>unique</a:t>
            </a:r>
            <a:r>
              <a:rPr lang="es-MX" b="1" dirty="0" smtClean="0"/>
              <a:t>:</a:t>
            </a:r>
            <a:r>
              <a:rPr lang="es-MX" dirty="0" smtClean="0"/>
              <a:t> Indica si los nombres de miembros son únicos a través de toda la dimensión. Caso de una dimensión versionada.</a:t>
            </a:r>
          </a:p>
          <a:p>
            <a:pPr lvl="0"/>
            <a:r>
              <a:rPr lang="es-MX" b="1" dirty="0" smtClean="0"/>
              <a:t>Storage </a:t>
            </a:r>
            <a:r>
              <a:rPr lang="es-MX" b="1" dirty="0" err="1" smtClean="0"/>
              <a:t>Mode</a:t>
            </a:r>
            <a:r>
              <a:rPr lang="es-MX" b="1" dirty="0" smtClean="0"/>
              <a:t>:</a:t>
            </a:r>
            <a:r>
              <a:rPr lang="es-MX" dirty="0" smtClean="0"/>
              <a:t> modo de almacenamiento </a:t>
            </a:r>
            <a:r>
              <a:rPr lang="es-MX" dirty="0" err="1" smtClean="0"/>
              <a:t>Molap</a:t>
            </a:r>
            <a:r>
              <a:rPr lang="es-MX" dirty="0" smtClean="0"/>
              <a:t> o </a:t>
            </a:r>
            <a:r>
              <a:rPr lang="es-MX" dirty="0" err="1" smtClean="0"/>
              <a:t>Rolap</a:t>
            </a:r>
            <a:r>
              <a:rPr lang="es-MX" dirty="0" smtClean="0"/>
              <a:t>.</a:t>
            </a:r>
          </a:p>
          <a:p>
            <a:endParaRPr lang="es-MX" dirty="0" smtClean="0"/>
          </a:p>
          <a:p>
            <a:pPr lvl="0"/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Propiedades de Nivel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4937760"/>
          </a:xfrm>
        </p:spPr>
        <p:txBody>
          <a:bodyPr>
            <a:normAutofit lnSpcReduction="10000"/>
          </a:bodyPr>
          <a:lstStyle/>
          <a:p>
            <a:pPr lvl="0"/>
            <a:r>
              <a:rPr lang="es-MX" b="1" dirty="0" err="1" smtClean="0"/>
              <a:t>Member</a:t>
            </a:r>
            <a:r>
              <a:rPr lang="es-MX" b="1" dirty="0" smtClean="0"/>
              <a:t> </a:t>
            </a:r>
            <a:r>
              <a:rPr lang="es-MX" b="1" dirty="0" err="1" smtClean="0"/>
              <a:t>key</a:t>
            </a:r>
            <a:r>
              <a:rPr lang="es-MX" b="1" dirty="0" smtClean="0"/>
              <a:t> </a:t>
            </a:r>
            <a:r>
              <a:rPr lang="es-MX" b="1" dirty="0" err="1" smtClean="0"/>
              <a:t>column</a:t>
            </a:r>
            <a:r>
              <a:rPr lang="es-MX" b="1" dirty="0" smtClean="0"/>
              <a:t>:</a:t>
            </a:r>
            <a:r>
              <a:rPr lang="es-MX" dirty="0" smtClean="0"/>
              <a:t> indica el nombre de la columna que contiene las claves de miembro.</a:t>
            </a:r>
          </a:p>
          <a:p>
            <a:pPr lvl="0"/>
            <a:r>
              <a:rPr lang="es-MX" b="1" dirty="0" err="1" smtClean="0"/>
              <a:t>Member</a:t>
            </a:r>
            <a:r>
              <a:rPr lang="es-MX" b="1" dirty="0" smtClean="0"/>
              <a:t> </a:t>
            </a:r>
            <a:r>
              <a:rPr lang="es-MX" b="1" dirty="0" err="1" smtClean="0"/>
              <a:t>name</a:t>
            </a:r>
            <a:r>
              <a:rPr lang="es-MX" b="1" dirty="0" smtClean="0"/>
              <a:t> </a:t>
            </a:r>
            <a:r>
              <a:rPr lang="es-MX" b="1" dirty="0" err="1" smtClean="0"/>
              <a:t>column</a:t>
            </a:r>
            <a:r>
              <a:rPr lang="es-MX" b="1" dirty="0" smtClean="0"/>
              <a:t>:</a:t>
            </a:r>
            <a:r>
              <a:rPr lang="es-MX" dirty="0" smtClean="0"/>
              <a:t> indica el nombre de la columna que contiene el nombre de los miembros. Este valor puede ser un campo o una concatenación de ellos ("</a:t>
            </a:r>
            <a:r>
              <a:rPr lang="es-MX" dirty="0" err="1" smtClean="0"/>
              <a:t>producto"."producto_nombre</a:t>
            </a:r>
            <a:r>
              <a:rPr lang="es-MX" dirty="0" smtClean="0"/>
              <a:t>" + ‘ ‘  + "</a:t>
            </a:r>
            <a:r>
              <a:rPr lang="es-MX" dirty="0" err="1" smtClean="0"/>
              <a:t>producto"."producto_version</a:t>
            </a:r>
            <a:r>
              <a:rPr lang="es-MX" dirty="0" smtClean="0"/>
              <a:t>")</a:t>
            </a:r>
          </a:p>
          <a:p>
            <a:pPr lvl="0"/>
            <a:r>
              <a:rPr lang="es-MX" b="1" dirty="0" err="1" smtClean="0"/>
              <a:t>Member</a:t>
            </a:r>
            <a:r>
              <a:rPr lang="es-MX" b="1" dirty="0" smtClean="0"/>
              <a:t> </a:t>
            </a:r>
            <a:r>
              <a:rPr lang="es-MX" b="1" dirty="0" err="1" smtClean="0"/>
              <a:t>key</a:t>
            </a:r>
            <a:r>
              <a:rPr lang="es-MX" b="1" dirty="0" smtClean="0"/>
              <a:t> </a:t>
            </a:r>
            <a:r>
              <a:rPr lang="es-MX" b="1" dirty="0" err="1" smtClean="0"/>
              <a:t>column</a:t>
            </a:r>
            <a:r>
              <a:rPr lang="es-MX" b="1" dirty="0" smtClean="0"/>
              <a:t>:</a:t>
            </a:r>
            <a:r>
              <a:rPr lang="es-MX" dirty="0" smtClean="0"/>
              <a:t> tiene un número entero que referencia a cada miembro.</a:t>
            </a:r>
          </a:p>
          <a:p>
            <a:pPr lvl="0"/>
            <a:r>
              <a:rPr lang="es-MX" b="1" dirty="0" err="1" smtClean="0"/>
              <a:t>Member</a:t>
            </a:r>
            <a:r>
              <a:rPr lang="es-MX" b="1" dirty="0" smtClean="0"/>
              <a:t> </a:t>
            </a:r>
            <a:r>
              <a:rPr lang="es-MX" b="1" dirty="0" err="1" smtClean="0"/>
              <a:t>name</a:t>
            </a:r>
            <a:r>
              <a:rPr lang="es-MX" b="1" dirty="0" smtClean="0"/>
              <a:t> </a:t>
            </a:r>
            <a:r>
              <a:rPr lang="es-MX" b="1" dirty="0" err="1" smtClean="0"/>
              <a:t>column</a:t>
            </a:r>
            <a:r>
              <a:rPr lang="es-MX" b="1" dirty="0" smtClean="0"/>
              <a:t>:</a:t>
            </a:r>
            <a:r>
              <a:rPr lang="es-MX" dirty="0" smtClean="0"/>
              <a:t> es el título de la columna que se muestra en el cubo.</a:t>
            </a:r>
          </a:p>
          <a:p>
            <a:pPr lvl="0"/>
            <a:r>
              <a:rPr lang="es-MX" b="1" dirty="0" err="1" smtClean="0"/>
              <a:t>Order</a:t>
            </a:r>
            <a:r>
              <a:rPr lang="es-MX" b="1" dirty="0" smtClean="0"/>
              <a:t> </a:t>
            </a:r>
            <a:r>
              <a:rPr lang="es-MX" b="1" dirty="0" err="1" smtClean="0"/>
              <a:t>by</a:t>
            </a:r>
            <a:r>
              <a:rPr lang="es-MX" b="1" dirty="0" smtClean="0"/>
              <a:t>:</a:t>
            </a:r>
            <a:r>
              <a:rPr lang="es-MX" dirty="0" smtClean="0"/>
              <a:t> campo por el que se establece la ordenación.</a:t>
            </a:r>
          </a:p>
          <a:p>
            <a:endParaRPr lang="es-MX" dirty="0" smtClean="0"/>
          </a:p>
          <a:p>
            <a:pPr lvl="0"/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/>
              <a:t>Novedades de SQL Server 2012 </a:t>
            </a:r>
            <a:r>
              <a:rPr lang="es-MX" b="1" dirty="0" err="1" smtClean="0"/>
              <a:t>Analysis</a:t>
            </a:r>
            <a:r>
              <a:rPr lang="es-MX" b="1" dirty="0" smtClean="0"/>
              <a:t> </a:t>
            </a:r>
            <a:r>
              <a:rPr lang="es-MX" b="1" dirty="0" err="1" smtClean="0"/>
              <a:t>Services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4937760"/>
          </a:xfrm>
        </p:spPr>
        <p:txBody>
          <a:bodyPr>
            <a:normAutofit/>
          </a:bodyPr>
          <a:lstStyle/>
          <a:p>
            <a:pPr lvl="0"/>
            <a:r>
              <a:rPr lang="es-MX" dirty="0" smtClean="0"/>
              <a:t>Simplifica el proceso de creación de soluciones complejas con  diversas capacidades de modelado.</a:t>
            </a:r>
          </a:p>
          <a:p>
            <a:pPr lvl="0"/>
            <a:r>
              <a:rPr lang="es-MX" dirty="0" smtClean="0"/>
              <a:t>Permite desarrollar  nuevas aplicaciones que integran las capacidades analíticas con operaciones en tiempo real.</a:t>
            </a:r>
          </a:p>
          <a:p>
            <a:pPr lvl="0"/>
            <a:r>
              <a:rPr lang="es-MX" dirty="0" smtClean="0"/>
              <a:t>Utiliza el modelo semántico de BI para proporcionar un punto de vista de negocio consolidado de datos tabulares y multidimensionales.</a:t>
            </a:r>
          </a:p>
          <a:p>
            <a:pPr lvl="0"/>
            <a:r>
              <a:rPr lang="es-MX" dirty="0" smtClean="0"/>
              <a:t>Utiliza almacenamiento en caché automático para proporcionar un rendimiento excelente de consulta.</a:t>
            </a:r>
          </a:p>
          <a:p>
            <a:pPr lvl="0"/>
            <a:r>
              <a:rPr lang="es-MX" dirty="0" smtClean="0"/>
              <a:t>Disfruta de una solución de copia de seguridad escalable. </a:t>
            </a:r>
          </a:p>
          <a:p>
            <a:pPr>
              <a:buNone/>
            </a:pPr>
            <a:endParaRPr lang="es-MX" dirty="0" smtClean="0"/>
          </a:p>
          <a:p>
            <a:pPr lvl="0"/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/>
              <a:t>Novedades de SQL Server 2012 </a:t>
            </a:r>
            <a:r>
              <a:rPr lang="es-MX" b="1" dirty="0" err="1" smtClean="0"/>
              <a:t>Analysis</a:t>
            </a:r>
            <a:r>
              <a:rPr lang="es-MX" b="1" dirty="0" smtClean="0"/>
              <a:t> </a:t>
            </a:r>
            <a:r>
              <a:rPr lang="es-MX" b="1" dirty="0" err="1" smtClean="0"/>
              <a:t>Services</a:t>
            </a:r>
            <a:r>
              <a:rPr lang="es-MX" b="1" dirty="0" smtClean="0"/>
              <a:t> (Cont.)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6747552" cy="451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/>
              <a:t>Novedades de SQL Server 2012 </a:t>
            </a:r>
            <a:r>
              <a:rPr lang="es-MX" b="1" dirty="0" err="1" smtClean="0"/>
              <a:t>Analysis</a:t>
            </a:r>
            <a:r>
              <a:rPr lang="es-MX" b="1" dirty="0" smtClean="0"/>
              <a:t> </a:t>
            </a:r>
            <a:r>
              <a:rPr lang="es-MX" b="1" dirty="0" err="1" smtClean="0"/>
              <a:t>Services</a:t>
            </a:r>
            <a:r>
              <a:rPr lang="es-MX" b="1" dirty="0" smtClean="0"/>
              <a:t> (Cont.)</a:t>
            </a:r>
            <a:endParaRPr lang="es-MX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561022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Flecha izquierda"/>
          <p:cNvSpPr/>
          <p:nvPr/>
        </p:nvSpPr>
        <p:spPr>
          <a:xfrm flipV="1">
            <a:off x="3969144" y="4348104"/>
            <a:ext cx="100811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4977256" y="4276096"/>
            <a:ext cx="384321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400" b="1" dirty="0" smtClean="0"/>
              <a:t>Modelo Multidimensional</a:t>
            </a:r>
            <a:endParaRPr lang="es-MX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/>
              <a:t>Novedades de SQL Server 2012 </a:t>
            </a:r>
            <a:r>
              <a:rPr lang="es-MX" b="1" dirty="0" err="1" smtClean="0"/>
              <a:t>Analysis</a:t>
            </a:r>
            <a:r>
              <a:rPr lang="es-MX" b="1" dirty="0" smtClean="0"/>
              <a:t> </a:t>
            </a:r>
            <a:r>
              <a:rPr lang="es-MX" b="1" dirty="0" err="1" smtClean="0"/>
              <a:t>Services</a:t>
            </a:r>
            <a:r>
              <a:rPr lang="es-MX" b="1" dirty="0" smtClean="0"/>
              <a:t> (Cont.)</a:t>
            </a: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473006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Flecha izquierda"/>
          <p:cNvSpPr/>
          <p:nvPr/>
        </p:nvSpPr>
        <p:spPr>
          <a:xfrm flipV="1">
            <a:off x="4788024" y="2996952"/>
            <a:ext cx="100811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5796136" y="2924944"/>
            <a:ext cx="244827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400" b="1" dirty="0" smtClean="0"/>
              <a:t>Modelo Tabular</a:t>
            </a:r>
            <a:endParaRPr lang="es-MX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Referencias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49377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MX" dirty="0" smtClean="0"/>
              <a:t>[1]Dra. Marta Elena Zorrilla Pantaleón.</a:t>
            </a:r>
          </a:p>
          <a:p>
            <a:pPr>
              <a:buNone/>
            </a:pPr>
            <a:r>
              <a:rPr lang="es-MX" u="sng" dirty="0" smtClean="0">
                <a:hlinkClick r:id="rId2"/>
              </a:rPr>
              <a:t>http://personales.unican.es/zorrillm/Miner%C3%ADa%20de%20Datos/Uso%20de%20Microsoft%20Analysis%20Services%202008.pdf</a:t>
            </a:r>
            <a:r>
              <a:rPr lang="es-MX" dirty="0" smtClean="0"/>
              <a:t>  </a:t>
            </a:r>
          </a:p>
          <a:p>
            <a:pPr>
              <a:buNone/>
            </a:pPr>
            <a:r>
              <a:rPr lang="es-MX" dirty="0" smtClean="0"/>
              <a:t>[2] Ing. Jonathan D. </a:t>
            </a:r>
            <a:r>
              <a:rPr lang="es-MX" dirty="0" err="1" smtClean="0"/>
              <a:t>Nimo</a:t>
            </a:r>
            <a:r>
              <a:rPr lang="es-MX" dirty="0" smtClean="0"/>
              <a:t> Ramos. </a:t>
            </a:r>
          </a:p>
          <a:p>
            <a:pPr>
              <a:buNone/>
            </a:pPr>
            <a:r>
              <a:rPr lang="es-MX" u="sng" dirty="0" smtClean="0">
                <a:hlinkClick r:id="rId3"/>
              </a:rPr>
              <a:t>http://es.scribd.com/doc/61857452/12/TECNOLOGIA-OLAP-VS-TECNOLOGIA-OLTP</a:t>
            </a:r>
            <a:r>
              <a:rPr lang="es-MX" dirty="0" smtClean="0"/>
              <a:t> </a:t>
            </a:r>
          </a:p>
          <a:p>
            <a:pPr>
              <a:buNone/>
            </a:pPr>
            <a:r>
              <a:rPr lang="en-US" dirty="0" smtClean="0"/>
              <a:t>[3] </a:t>
            </a:r>
            <a:r>
              <a:rPr lang="en-US" dirty="0" err="1" smtClean="0"/>
              <a:t>Accelebrate</a:t>
            </a:r>
            <a:r>
              <a:rPr lang="en-US" dirty="0" smtClean="0"/>
              <a:t>, Accelerated Learning Celebrated Results</a:t>
            </a:r>
            <a:r>
              <a:rPr lang="es-MX" dirty="0" smtClean="0"/>
              <a:t>. </a:t>
            </a:r>
            <a:r>
              <a:rPr lang="es-MX" u="sng" dirty="0" smtClean="0">
                <a:hlinkClick r:id="rId4"/>
              </a:rPr>
              <a:t>http://www.accelebrate.com/sql_training/ssas_2008_tutorial.htm</a:t>
            </a:r>
            <a:r>
              <a:rPr lang="es-MX" dirty="0" smtClean="0"/>
              <a:t>  </a:t>
            </a:r>
          </a:p>
          <a:p>
            <a:pPr>
              <a:buNone/>
            </a:pPr>
            <a:r>
              <a:rPr lang="es-MX" dirty="0" smtClean="0"/>
              <a:t>[4] Blog de Jesús López. Business </a:t>
            </a:r>
            <a:r>
              <a:rPr lang="es-MX" dirty="0" err="1" smtClean="0"/>
              <a:t>Intelligence</a:t>
            </a:r>
            <a:r>
              <a:rPr lang="es-MX" dirty="0" smtClean="0"/>
              <a:t>.  Video tutorial </a:t>
            </a:r>
            <a:r>
              <a:rPr lang="es-MX" dirty="0" err="1" smtClean="0"/>
              <a:t>Analysis</a:t>
            </a:r>
            <a:r>
              <a:rPr lang="es-MX" dirty="0" smtClean="0"/>
              <a:t> </a:t>
            </a:r>
            <a:r>
              <a:rPr lang="es-MX" dirty="0" err="1" smtClean="0"/>
              <a:t>Services</a:t>
            </a:r>
            <a:r>
              <a:rPr lang="es-MX" dirty="0" smtClean="0"/>
              <a:t> 2008.</a:t>
            </a:r>
          </a:p>
          <a:p>
            <a:pPr>
              <a:buNone/>
            </a:pPr>
            <a:r>
              <a:rPr lang="es-MX" u="sng" dirty="0" smtClean="0">
                <a:hlinkClick r:id="rId5"/>
              </a:rPr>
              <a:t>http://www.syntax.es/blogBI/archive/2009/08/27/novedades-en-analysis-services-2008.aspx</a:t>
            </a:r>
            <a:endParaRPr lang="es-MX" dirty="0" smtClean="0"/>
          </a:p>
          <a:p>
            <a:pPr>
              <a:buNone/>
            </a:pPr>
            <a:r>
              <a:rPr lang="es-MX" dirty="0" smtClean="0"/>
              <a:t>[5] Ana María </a:t>
            </a:r>
            <a:r>
              <a:rPr lang="es-MX" dirty="0" err="1" smtClean="0"/>
              <a:t>Bisbé</a:t>
            </a:r>
            <a:r>
              <a:rPr lang="es-MX" dirty="0" smtClean="0"/>
              <a:t> York. 2012.   </a:t>
            </a:r>
          </a:p>
          <a:p>
            <a:pPr>
              <a:buNone/>
            </a:pPr>
            <a:r>
              <a:rPr lang="es-MX" u="sng" dirty="0" smtClean="0">
                <a:hlinkClick r:id="rId6"/>
              </a:rPr>
              <a:t>http://amby.net/2012/05/09/primeros-pasos-modelo-tabular-ssas-sql-server-2012/</a:t>
            </a:r>
            <a:r>
              <a:rPr lang="es-MX" dirty="0" smtClean="0"/>
              <a:t>  </a:t>
            </a:r>
          </a:p>
          <a:p>
            <a:pPr>
              <a:buNone/>
            </a:pPr>
            <a:r>
              <a:rPr lang="es-MX" dirty="0" smtClean="0"/>
              <a:t>[6] Microsoft Business </a:t>
            </a:r>
            <a:r>
              <a:rPr lang="es-MX" dirty="0" err="1" smtClean="0"/>
              <a:t>Intelligence</a:t>
            </a:r>
            <a:r>
              <a:rPr lang="es-MX" dirty="0" smtClean="0"/>
              <a:t> 2012. </a:t>
            </a:r>
          </a:p>
          <a:p>
            <a:pPr>
              <a:buNone/>
            </a:pPr>
            <a:r>
              <a:rPr lang="es-MX" dirty="0" smtClean="0"/>
              <a:t> </a:t>
            </a:r>
            <a:r>
              <a:rPr lang="es-MX" u="sng" dirty="0" smtClean="0">
                <a:hlinkClick r:id="rId7"/>
              </a:rPr>
              <a:t>http://www.microsoft.com/sqlserver/en/us/solutions-technologies/business-intelligence/SQL-Server-2012-analysis-services.aspx</a:t>
            </a:r>
            <a:endParaRPr lang="es-MX" dirty="0" smtClean="0"/>
          </a:p>
          <a:p>
            <a:pPr lvl="0"/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800" b="1" dirty="0" smtClean="0"/>
              <a:t>Comparación de la tecnología OLTP </a:t>
            </a:r>
            <a:r>
              <a:rPr lang="es-MX" sz="2800" b="1" dirty="0" err="1" smtClean="0"/>
              <a:t>vrs</a:t>
            </a:r>
            <a:r>
              <a:rPr lang="es-MX" sz="2800" b="1" dirty="0" smtClean="0"/>
              <a:t> OLAP </a:t>
            </a:r>
            <a:endParaRPr lang="es-MX" sz="2800" dirty="0"/>
          </a:p>
        </p:txBody>
      </p:sp>
      <p:pic>
        <p:nvPicPr>
          <p:cNvPr id="2050" name="Imagen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84887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29600" cy="1634480"/>
          </a:xfrm>
        </p:spPr>
        <p:txBody>
          <a:bodyPr>
            <a:noAutofit/>
          </a:bodyPr>
          <a:lstStyle/>
          <a:p>
            <a:r>
              <a:rPr lang="es-ES_tradn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Muchas gracias …!!!</a:t>
            </a:r>
            <a:endParaRPr lang="es-MX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Cubo OLAP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493776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s-MX" dirty="0" smtClean="0"/>
              <a:t>Representación multidimensional de los datos detallados (filas concretas) y de los datos resumidos (agregados). </a:t>
            </a:r>
          </a:p>
          <a:p>
            <a:pPr lvl="0"/>
            <a:r>
              <a:rPr lang="es-MX" dirty="0" smtClean="0"/>
              <a:t>Son utilizados en consultas analíticas complejas que buscan la información en la base de datos, desde diversos puntos de vista establecidos por sus dimensiones. </a:t>
            </a:r>
          </a:p>
          <a:p>
            <a:pPr lvl="0"/>
            <a:r>
              <a:rPr lang="es-MX" dirty="0" smtClean="0"/>
              <a:t>Representa una entidad diferente del negocio.</a:t>
            </a:r>
          </a:p>
          <a:p>
            <a:pPr lvl="0"/>
            <a:r>
              <a:rPr lang="es-MX" dirty="0" smtClean="0"/>
              <a:t>Son creados a partir de un esquema de base de datos Estrella o Copo de Nieve, y se caracterizan por tener tablas de Hechos y tablas de dimensiones.</a:t>
            </a:r>
          </a:p>
          <a:p>
            <a:r>
              <a:rPr lang="es-MX" dirty="0" smtClean="0"/>
              <a:t>Las tablas de Hechos guardan los datos históricos y generalmente  son medidas numéricas que describen una transacción del negocio, por ejemplo: ventas, transacciones bancarias, etc. </a:t>
            </a:r>
          </a:p>
          <a:p>
            <a:r>
              <a:rPr lang="es-MX" dirty="0" smtClean="0"/>
              <a:t>Las tablas de Dimensiones dan significado de los datos contenidos en la tabla de hechos.</a:t>
            </a:r>
          </a:p>
          <a:p>
            <a:pPr lvl="0"/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Esquema de Estrella</a:t>
            </a: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68760"/>
            <a:ext cx="561022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/>
              <a:t>Estructuras de Almacenamiento de Cubos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4937760"/>
          </a:xfrm>
        </p:spPr>
        <p:txBody>
          <a:bodyPr>
            <a:normAutofit/>
          </a:bodyPr>
          <a:lstStyle/>
          <a:p>
            <a:r>
              <a:rPr lang="es-MX" dirty="0" smtClean="0"/>
              <a:t>Los cubos son funciones de agregación que se calculan de acuerdo al esquema de estrella o copo de nieve.</a:t>
            </a:r>
          </a:p>
          <a:p>
            <a:pPr lvl="0"/>
            <a:r>
              <a:rPr lang="es-MX" dirty="0" smtClean="0"/>
              <a:t>Los datos y agregaciones del cubo se almacenan en diferentes modos:</a:t>
            </a:r>
          </a:p>
          <a:p>
            <a:pPr lvl="1"/>
            <a:r>
              <a:rPr lang="es-MX" b="1" dirty="0" smtClean="0"/>
              <a:t>Estructura MOLAP:</a:t>
            </a:r>
          </a:p>
          <a:p>
            <a:pPr lvl="2"/>
            <a:r>
              <a:rPr lang="es-MX" dirty="0" smtClean="0"/>
              <a:t>Almacena los datos y agregaciones en una estructura multidimensional. </a:t>
            </a:r>
          </a:p>
          <a:p>
            <a:pPr lvl="2"/>
            <a:r>
              <a:rPr lang="es-MX" dirty="0" smtClean="0"/>
              <a:t>Permite dimensiones que contengan hasta 5 millones de miembros. </a:t>
            </a:r>
          </a:p>
          <a:p>
            <a:pPr lvl="2"/>
            <a:r>
              <a:rPr lang="es-MX" dirty="0" smtClean="0"/>
              <a:t>Es la más eficiente en búsquedas independientemente del gestor, requiere mayor tiempo de procesamiento y espacio en disco. </a:t>
            </a:r>
          </a:p>
          <a:p>
            <a:pPr lvl="2"/>
            <a:r>
              <a:rPr lang="es-MX" dirty="0" smtClean="0"/>
              <a:t>La desventaja es que hay que actualizarlo para que incorpore los datos nuevos que vayan entrando al DW.</a:t>
            </a:r>
          </a:p>
          <a:p>
            <a:pPr lvl="0"/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/>
              <a:t>Estructuras de Almacenamiento de Cubos (Cont...)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4937760"/>
          </a:xfrm>
        </p:spPr>
        <p:txBody>
          <a:bodyPr>
            <a:normAutofit/>
          </a:bodyPr>
          <a:lstStyle/>
          <a:p>
            <a:pPr lvl="1"/>
            <a:r>
              <a:rPr lang="es-MX" b="1" dirty="0" smtClean="0"/>
              <a:t>Estructura ROLAP:</a:t>
            </a:r>
          </a:p>
          <a:p>
            <a:pPr lvl="2"/>
            <a:r>
              <a:rPr lang="es-MX" dirty="0" smtClean="0"/>
              <a:t> Mantiene los datos en la tabla de hechos original y almacena las agregaciones en las tablas relacionales de la misma base de datos. </a:t>
            </a:r>
          </a:p>
          <a:p>
            <a:pPr lvl="2"/>
            <a:r>
              <a:rPr lang="es-MX" dirty="0" smtClean="0"/>
              <a:t>Es más lenta la búsqueda, pero es válida aunque el tamaño del cubo exceda los 5 </a:t>
            </a:r>
            <a:r>
              <a:rPr lang="es-MX" dirty="0" err="1" smtClean="0"/>
              <a:t>Gb</a:t>
            </a:r>
            <a:r>
              <a:rPr lang="es-MX" dirty="0" smtClean="0"/>
              <a:t> donde MOLAP tiene problemas. </a:t>
            </a:r>
          </a:p>
          <a:p>
            <a:pPr lvl="1"/>
            <a:r>
              <a:rPr lang="es-MX" b="1" dirty="0" smtClean="0"/>
              <a:t>Estructura HOLAP:</a:t>
            </a:r>
          </a:p>
          <a:p>
            <a:pPr lvl="2"/>
            <a:r>
              <a:rPr lang="es-MX" dirty="0" smtClean="0"/>
              <a:t> Mantiene los datos en la tabla de hechos original y almacena las agregaciones en una estructura multidimensional.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238</TotalTime>
  <Words>1770</Words>
  <Application>Microsoft Office PowerPoint</Application>
  <PresentationFormat>Presentación en pantalla (4:3)</PresentationFormat>
  <Paragraphs>154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1" baseType="lpstr">
      <vt:lpstr>Origen</vt:lpstr>
      <vt:lpstr>Microsoft SQL Server  Analysis Services 2008</vt:lpstr>
      <vt:lpstr>Agenda</vt:lpstr>
      <vt:lpstr>Microsoft Analysis Services (SSAS)</vt:lpstr>
      <vt:lpstr>Ventajas de la tecnología OLAP</vt:lpstr>
      <vt:lpstr>Comparación de la tecnología OLTP vrs OLAP </vt:lpstr>
      <vt:lpstr>Cubo OLAP</vt:lpstr>
      <vt:lpstr>Esquema de Estrella</vt:lpstr>
      <vt:lpstr>Estructuras de Almacenamiento de Cubos</vt:lpstr>
      <vt:lpstr>Estructuras de Almacenamiento de Cubos (Cont...)</vt:lpstr>
      <vt:lpstr>Pasos para crear un Cubo</vt:lpstr>
      <vt:lpstr>Pasos para crear un Cubo (Cont…)</vt:lpstr>
      <vt:lpstr>Pasos para crear un Cubo (Cont…)</vt:lpstr>
      <vt:lpstr>Pasos para crear un Cubo (Cont…)</vt:lpstr>
      <vt:lpstr>Pasos para crear un Cubo (Cont…)</vt:lpstr>
      <vt:lpstr>Pasos para crear un Cubo (Cont…)</vt:lpstr>
      <vt:lpstr>Pasos para crear un Cubo (Cont…)</vt:lpstr>
      <vt:lpstr>Pasos para crear un Cubo (Cont…)</vt:lpstr>
      <vt:lpstr>Pasos para crear un Cubo (Cont…)</vt:lpstr>
      <vt:lpstr>Pasos para crear un Cubo (Cont…)</vt:lpstr>
      <vt:lpstr>Pasos para crear un Cubo (Cont…)</vt:lpstr>
      <vt:lpstr>Pasos para crear un Cubo (Cont…)</vt:lpstr>
      <vt:lpstr>Pasos para crear un Cubo (Cont…)</vt:lpstr>
      <vt:lpstr>Pasos para crear un Cubo (Cont…)</vt:lpstr>
      <vt:lpstr>Pasos para crear un Cubo (Cont…)</vt:lpstr>
      <vt:lpstr>Pasos para crear un Cubo (Cont…)</vt:lpstr>
      <vt:lpstr>Pasos para crear un Cubo (Cont…)</vt:lpstr>
      <vt:lpstr>Pasos para crear un Cubo (Cont…)</vt:lpstr>
      <vt:lpstr>Pasos para crear un Cubo (Cont…)</vt:lpstr>
      <vt:lpstr>Pasos para crear un Cubo (Cont…)</vt:lpstr>
      <vt:lpstr>Pasos para crear un Cubo (Cont…)</vt:lpstr>
      <vt:lpstr>Pasos para crear un Cubo (Cont…)</vt:lpstr>
      <vt:lpstr>Pasos para crear un Cubo (Cont…)</vt:lpstr>
      <vt:lpstr>Pasos para crear un Cubo (Cont…)</vt:lpstr>
      <vt:lpstr>Cómo definir medidas y miembros calculados en los cubos (Cont…)</vt:lpstr>
      <vt:lpstr>Cómo definir medidas y miembros calculados en los cubos (Cont…)</vt:lpstr>
      <vt:lpstr>Cómo definir medidas y miembros calculados en los cubos (Cont…)</vt:lpstr>
      <vt:lpstr>Cómo definir medidas y miembros calculados en los cubos (Cont…)</vt:lpstr>
      <vt:lpstr>Cómo definir medidas y miembros calculados en los cubos (Cont…)</vt:lpstr>
      <vt:lpstr>Cómo definir medidas y miembros calculados en los cubos (Cont…)</vt:lpstr>
      <vt:lpstr>Propiedades de un Cubo</vt:lpstr>
      <vt:lpstr>Propiedades de un Cubo (Cont..)</vt:lpstr>
      <vt:lpstr>Propiedades de un Cubo (Cont..)</vt:lpstr>
      <vt:lpstr>Propiedades de las Dimensiones</vt:lpstr>
      <vt:lpstr>Propiedades de Nivel</vt:lpstr>
      <vt:lpstr>Novedades de SQL Server 2012 Analysis Services</vt:lpstr>
      <vt:lpstr>Novedades de SQL Server 2012 Analysis Services (Cont.)</vt:lpstr>
      <vt:lpstr>Novedades de SQL Server 2012 Analysis Services (Cont.)</vt:lpstr>
      <vt:lpstr>Novedades de SQL Server 2012 Analysis Services (Cont.)</vt:lpstr>
      <vt:lpstr>Referencias</vt:lpstr>
      <vt:lpstr>Muchas gracias …!!!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SQL Server Analysis Services 2008</dc:title>
  <dc:creator>Administrator</dc:creator>
  <cp:lastModifiedBy>Administrator</cp:lastModifiedBy>
  <cp:revision>56</cp:revision>
  <dcterms:created xsi:type="dcterms:W3CDTF">2012-05-21T04:36:43Z</dcterms:created>
  <dcterms:modified xsi:type="dcterms:W3CDTF">2012-05-28T03:23:01Z</dcterms:modified>
</cp:coreProperties>
</file>